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4630400" cy="8229600"/>
  <p:notesSz cx="8229600" cy="14630400"/>
  <p:embeddedFontLst>
    <p:embeddedFont>
      <p:font typeface="Barlow" panose="00000500000000000000" pitchFamily="2" charset="0"/>
      <p:regular r:id="rId12"/>
    </p:embeddedFont>
    <p:embeddedFont>
      <p:font typeface="Barlow Medium" panose="00000600000000000000" pitchFamily="2" charset="0"/>
      <p:regular r:id="rId13"/>
    </p:embeddedFont>
  </p:embeddedFont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93" d="100"/>
          <a:sy n="93" d="100"/>
        </p:scale>
        <p:origin x="52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494833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11" Type="http://schemas.openxmlformats.org/officeDocument/2006/relationships/image" Target="../media/image4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.png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3.png"/><Relationship Id="rId11" Type="http://schemas.openxmlformats.org/officeDocument/2006/relationships/image" Target="../media/image4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81063" y="2332673"/>
            <a:ext cx="7381875" cy="20977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Automated Green Zone Analysis Using Computer Vision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81063" y="4807982"/>
            <a:ext cx="7381875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Advanced Vegetation Detection in Aerial Images</a:t>
            </a:r>
            <a:endParaRPr lang="en-US" sz="1950" dirty="0"/>
          </a:p>
        </p:txBody>
      </p:sp>
      <p:sp>
        <p:nvSpPr>
          <p:cNvPr id="5" name="Text 2"/>
          <p:cNvSpPr/>
          <p:nvPr/>
        </p:nvSpPr>
        <p:spPr>
          <a:xfrm>
            <a:off x="881063" y="5494020"/>
            <a:ext cx="7381875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1950" b="1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by An Quang Nguyen</a:t>
            </a:r>
            <a:endParaRPr lang="en-US" sz="19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81063" y="1572697"/>
            <a:ext cx="12868275" cy="13985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Problem Statement: The Challenge of Manual Analysis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81063" y="3600450"/>
            <a:ext cx="2797373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Manual Analysis Issues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81063" y="4201835"/>
            <a:ext cx="6127075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50"/>
              </a:lnSpc>
              <a:buSzPct val="100000"/>
              <a:buChar char="•"/>
            </a:pPr>
            <a:r>
              <a:rPr lang="en-US" sz="19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Time-consuming</a:t>
            </a:r>
            <a:endParaRPr lang="en-US" sz="1950" dirty="0"/>
          </a:p>
        </p:txBody>
      </p:sp>
      <p:sp>
        <p:nvSpPr>
          <p:cNvPr id="5" name="Text 3"/>
          <p:cNvSpPr/>
          <p:nvPr/>
        </p:nvSpPr>
        <p:spPr>
          <a:xfrm>
            <a:off x="881063" y="4692848"/>
            <a:ext cx="6127075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50"/>
              </a:lnSpc>
              <a:buSzPct val="100000"/>
              <a:buChar char="•"/>
            </a:pPr>
            <a:r>
              <a:rPr lang="en-US" sz="19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Subjective results</a:t>
            </a:r>
            <a:endParaRPr lang="en-US" sz="1950" dirty="0"/>
          </a:p>
        </p:txBody>
      </p:sp>
      <p:sp>
        <p:nvSpPr>
          <p:cNvPr id="6" name="Text 4"/>
          <p:cNvSpPr/>
          <p:nvPr/>
        </p:nvSpPr>
        <p:spPr>
          <a:xfrm>
            <a:off x="881063" y="5183862"/>
            <a:ext cx="6127075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50"/>
              </a:lnSpc>
              <a:buSzPct val="100000"/>
              <a:buChar char="•"/>
            </a:pPr>
            <a:r>
              <a:rPr lang="en-US" sz="19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Inefficient for large areas</a:t>
            </a:r>
            <a:endParaRPr lang="en-US" sz="1950" dirty="0"/>
          </a:p>
        </p:txBody>
      </p:sp>
      <p:sp>
        <p:nvSpPr>
          <p:cNvPr id="7" name="Text 5"/>
          <p:cNvSpPr/>
          <p:nvPr/>
        </p:nvSpPr>
        <p:spPr>
          <a:xfrm>
            <a:off x="881063" y="5674876"/>
            <a:ext cx="6127075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50"/>
              </a:lnSpc>
              <a:buSzPct val="100000"/>
              <a:buChar char="•"/>
            </a:pPr>
            <a:r>
              <a:rPr lang="en-US" sz="19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Inconsistent data</a:t>
            </a:r>
            <a:endParaRPr lang="en-US" sz="1950" dirty="0"/>
          </a:p>
        </p:txBody>
      </p:sp>
      <p:sp>
        <p:nvSpPr>
          <p:cNvPr id="8" name="Text 6"/>
          <p:cNvSpPr/>
          <p:nvPr/>
        </p:nvSpPr>
        <p:spPr>
          <a:xfrm>
            <a:off x="881063" y="6165890"/>
            <a:ext cx="6127075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50"/>
              </a:lnSpc>
              <a:buSzPct val="100000"/>
              <a:buChar char="•"/>
            </a:pPr>
            <a:r>
              <a:rPr lang="en-US" sz="19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Limited scalability</a:t>
            </a:r>
            <a:endParaRPr lang="en-US" sz="1950" dirty="0"/>
          </a:p>
        </p:txBody>
      </p:sp>
      <p:sp>
        <p:nvSpPr>
          <p:cNvPr id="9" name="Text 7"/>
          <p:cNvSpPr/>
          <p:nvPr/>
        </p:nvSpPr>
        <p:spPr>
          <a:xfrm>
            <a:off x="7629882" y="3600450"/>
            <a:ext cx="2797373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Solution Required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7629882" y="4201835"/>
            <a:ext cx="6127075" cy="12087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Automated, accurate, and scalable vegetation analysis is essential for modern urban planning and environmental monitoring.</a:t>
            </a:r>
            <a:endParaRPr lang="en-US" sz="195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4ACFCAA-94FE-98E3-861D-4E7AD8C494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95822" y="7547967"/>
            <a:ext cx="2234578" cy="58110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326267" y="661035"/>
            <a:ext cx="7464266" cy="13330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200"/>
              </a:lnSpc>
              <a:buNone/>
            </a:pPr>
            <a:r>
              <a:rPr lang="en-US" sz="415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Project Overview: Automated Vegetation Coverage</a:t>
            </a:r>
            <a:endParaRPr lang="en-US" sz="4150" dirty="0"/>
          </a:p>
        </p:txBody>
      </p:sp>
      <p:sp>
        <p:nvSpPr>
          <p:cNvPr id="4" name="Shape 1"/>
          <p:cNvSpPr/>
          <p:nvPr/>
        </p:nvSpPr>
        <p:spPr>
          <a:xfrm>
            <a:off x="6326267" y="2353985"/>
            <a:ext cx="539948" cy="539948"/>
          </a:xfrm>
          <a:prstGeom prst="roundRect">
            <a:avLst>
              <a:gd name="adj" fmla="val 18668"/>
            </a:avLst>
          </a:prstGeom>
          <a:solidFill>
            <a:srgbClr val="790709"/>
          </a:solidFill>
          <a:ln w="7620">
            <a:solidFill>
              <a:srgbClr val="922022"/>
            </a:solidFill>
            <a:prstDash val="solid"/>
          </a:ln>
        </p:spPr>
        <p:txBody>
          <a:bodyPr/>
          <a:lstStyle/>
          <a:p>
            <a:endParaRPr lang="de-DE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6221" y="2423934"/>
            <a:ext cx="319921" cy="39993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106126" y="2436376"/>
            <a:ext cx="2666524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Automated System</a:t>
            </a:r>
            <a:endParaRPr lang="en-US" sz="2050" dirty="0"/>
          </a:p>
        </p:txBody>
      </p:sp>
      <p:sp>
        <p:nvSpPr>
          <p:cNvPr id="7" name="Text 3"/>
          <p:cNvSpPr/>
          <p:nvPr/>
        </p:nvSpPr>
        <p:spPr>
          <a:xfrm>
            <a:off x="7106126" y="2913698"/>
            <a:ext cx="6684407" cy="3839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Calculate vegetation coverage percentage</a:t>
            </a:r>
            <a:endParaRPr lang="en-US" sz="1850" dirty="0"/>
          </a:p>
        </p:txBody>
      </p:sp>
      <p:sp>
        <p:nvSpPr>
          <p:cNvPr id="8" name="Shape 4"/>
          <p:cNvSpPr/>
          <p:nvPr/>
        </p:nvSpPr>
        <p:spPr>
          <a:xfrm>
            <a:off x="6326267" y="3777615"/>
            <a:ext cx="539948" cy="539948"/>
          </a:xfrm>
          <a:prstGeom prst="roundRect">
            <a:avLst>
              <a:gd name="adj" fmla="val 18668"/>
            </a:avLst>
          </a:prstGeom>
          <a:solidFill>
            <a:srgbClr val="790709"/>
          </a:solidFill>
          <a:ln w="7620">
            <a:solidFill>
              <a:srgbClr val="922022"/>
            </a:solidFill>
            <a:prstDash val="solid"/>
          </a:ln>
        </p:spPr>
        <p:txBody>
          <a:bodyPr/>
          <a:lstStyle/>
          <a:p>
            <a:endParaRPr lang="de-DE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6221" y="3847564"/>
            <a:ext cx="319921" cy="39993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106126" y="3860006"/>
            <a:ext cx="2666524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Key Features</a:t>
            </a:r>
            <a:endParaRPr lang="en-US" sz="2050" dirty="0"/>
          </a:p>
        </p:txBody>
      </p:sp>
      <p:sp>
        <p:nvSpPr>
          <p:cNvPr id="11" name="Text 6"/>
          <p:cNvSpPr/>
          <p:nvPr/>
        </p:nvSpPr>
        <p:spPr>
          <a:xfrm>
            <a:off x="7106126" y="4337328"/>
            <a:ext cx="6684407" cy="3839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Batch processing, multi-algorithm, varied lighting</a:t>
            </a:r>
            <a:endParaRPr lang="en-US" sz="1850" dirty="0"/>
          </a:p>
        </p:txBody>
      </p:sp>
      <p:sp>
        <p:nvSpPr>
          <p:cNvPr id="12" name="Shape 7"/>
          <p:cNvSpPr/>
          <p:nvPr/>
        </p:nvSpPr>
        <p:spPr>
          <a:xfrm>
            <a:off x="6326267" y="5201245"/>
            <a:ext cx="539948" cy="539948"/>
          </a:xfrm>
          <a:prstGeom prst="roundRect">
            <a:avLst>
              <a:gd name="adj" fmla="val 18668"/>
            </a:avLst>
          </a:prstGeom>
          <a:solidFill>
            <a:srgbClr val="790709"/>
          </a:solidFill>
          <a:ln w="7620">
            <a:solidFill>
              <a:srgbClr val="922022"/>
            </a:solidFill>
            <a:prstDash val="solid"/>
          </a:ln>
        </p:spPr>
        <p:txBody>
          <a:bodyPr/>
          <a:lstStyle/>
          <a:p>
            <a:endParaRPr lang="de-DE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6221" y="5271195"/>
            <a:ext cx="319921" cy="399931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106126" y="5283637"/>
            <a:ext cx="2666524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Flexible Exports</a:t>
            </a:r>
            <a:endParaRPr lang="en-US" sz="2050" dirty="0"/>
          </a:p>
        </p:txBody>
      </p:sp>
      <p:sp>
        <p:nvSpPr>
          <p:cNvPr id="15" name="Text 9"/>
          <p:cNvSpPr/>
          <p:nvPr/>
        </p:nvSpPr>
        <p:spPr>
          <a:xfrm>
            <a:off x="7106126" y="5760958"/>
            <a:ext cx="6684407" cy="3839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CSV, JSON, TXT outputs</a:t>
            </a:r>
            <a:endParaRPr lang="en-US" sz="1850" dirty="0"/>
          </a:p>
        </p:txBody>
      </p:sp>
      <p:sp>
        <p:nvSpPr>
          <p:cNvPr id="16" name="Shape 10"/>
          <p:cNvSpPr/>
          <p:nvPr/>
        </p:nvSpPr>
        <p:spPr>
          <a:xfrm>
            <a:off x="6326267" y="6624876"/>
            <a:ext cx="539948" cy="539948"/>
          </a:xfrm>
          <a:prstGeom prst="roundRect">
            <a:avLst>
              <a:gd name="adj" fmla="val 18668"/>
            </a:avLst>
          </a:prstGeom>
          <a:solidFill>
            <a:srgbClr val="790709"/>
          </a:solidFill>
          <a:ln w="7620">
            <a:solidFill>
              <a:srgbClr val="922022"/>
            </a:solidFill>
            <a:prstDash val="solid"/>
          </a:ln>
        </p:spPr>
        <p:txBody>
          <a:bodyPr/>
          <a:lstStyle/>
          <a:p>
            <a:endParaRPr lang="de-DE"/>
          </a:p>
        </p:txBody>
      </p:sp>
      <p:pic>
        <p:nvPicPr>
          <p:cNvPr id="17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36221" y="6694825"/>
            <a:ext cx="319921" cy="399931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7106126" y="6707267"/>
            <a:ext cx="2666524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Real-time View</a:t>
            </a:r>
            <a:endParaRPr lang="en-US" sz="2050" dirty="0"/>
          </a:p>
        </p:txBody>
      </p:sp>
      <p:sp>
        <p:nvSpPr>
          <p:cNvPr id="19" name="Text 12"/>
          <p:cNvSpPr/>
          <p:nvPr/>
        </p:nvSpPr>
        <p:spPr>
          <a:xfrm>
            <a:off x="7106126" y="7184588"/>
            <a:ext cx="6684407" cy="3839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Visualize detection results instantly</a:t>
            </a:r>
            <a:endParaRPr lang="en-US" sz="185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BE250817-2F8C-A82E-EAAB-CFB2D28A4C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39515" y="584715"/>
            <a:ext cx="4335316" cy="344197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1AAA3D8-BEA5-E756-5A2A-643DF713E1A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57186" y="4423946"/>
            <a:ext cx="4317645" cy="344197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957BDF40-3DC6-93DC-9546-33068B2E9D2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395822" y="7547967"/>
            <a:ext cx="2234578" cy="58110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67462" y="820936"/>
            <a:ext cx="7381875" cy="11187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Technical Approach: Multi-Method Detection</a:t>
            </a:r>
            <a:endParaRPr lang="en-US" sz="3500" dirty="0"/>
          </a:p>
        </p:txBody>
      </p:sp>
      <p:sp>
        <p:nvSpPr>
          <p:cNvPr id="4" name="Shape 1"/>
          <p:cNvSpPr/>
          <p:nvPr/>
        </p:nvSpPr>
        <p:spPr>
          <a:xfrm>
            <a:off x="6367462" y="2241709"/>
            <a:ext cx="7381875" cy="1140738"/>
          </a:xfrm>
          <a:prstGeom prst="roundRect">
            <a:avLst>
              <a:gd name="adj" fmla="val 7416"/>
            </a:avLst>
          </a:prstGeom>
          <a:solidFill>
            <a:srgbClr val="790709"/>
          </a:solidFill>
          <a:ln w="7620">
            <a:solidFill>
              <a:srgbClr val="922022"/>
            </a:solidFill>
            <a:prstDash val="solid"/>
          </a:ln>
        </p:spPr>
        <p:txBody>
          <a:bodyPr/>
          <a:lstStyle/>
          <a:p>
            <a:endParaRPr lang="de-DE"/>
          </a:p>
        </p:txBody>
      </p:sp>
      <p:sp>
        <p:nvSpPr>
          <p:cNvPr id="5" name="Text 2"/>
          <p:cNvSpPr/>
          <p:nvPr/>
        </p:nvSpPr>
        <p:spPr>
          <a:xfrm>
            <a:off x="6576417" y="2450663"/>
            <a:ext cx="2237899" cy="2797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Color Space Analysis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576417" y="2851190"/>
            <a:ext cx="6963966" cy="322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HSV for superior color separation.</a:t>
            </a:r>
            <a:endParaRPr lang="en-US" sz="1550" dirty="0"/>
          </a:p>
        </p:txBody>
      </p:sp>
      <p:sp>
        <p:nvSpPr>
          <p:cNvPr id="7" name="Shape 4"/>
          <p:cNvSpPr/>
          <p:nvPr/>
        </p:nvSpPr>
        <p:spPr>
          <a:xfrm>
            <a:off x="6367462" y="3583781"/>
            <a:ext cx="7381875" cy="1140738"/>
          </a:xfrm>
          <a:prstGeom prst="roundRect">
            <a:avLst>
              <a:gd name="adj" fmla="val 7416"/>
            </a:avLst>
          </a:prstGeom>
          <a:solidFill>
            <a:srgbClr val="790709"/>
          </a:solidFill>
          <a:ln w="7620">
            <a:solidFill>
              <a:srgbClr val="922022"/>
            </a:solidFill>
            <a:prstDash val="solid"/>
          </a:ln>
        </p:spPr>
        <p:txBody>
          <a:bodyPr/>
          <a:lstStyle/>
          <a:p>
            <a:endParaRPr lang="de-DE"/>
          </a:p>
        </p:txBody>
      </p:sp>
      <p:sp>
        <p:nvSpPr>
          <p:cNvPr id="8" name="Text 5"/>
          <p:cNvSpPr/>
          <p:nvPr/>
        </p:nvSpPr>
        <p:spPr>
          <a:xfrm>
            <a:off x="6576417" y="3792736"/>
            <a:ext cx="2237899" cy="2797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Dominance &amp; Hue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6576417" y="4193262"/>
            <a:ext cx="6963966" cy="322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RGB Green and Yellow-Green detection.</a:t>
            </a:r>
            <a:endParaRPr lang="en-US" sz="1550" dirty="0"/>
          </a:p>
        </p:txBody>
      </p:sp>
      <p:sp>
        <p:nvSpPr>
          <p:cNvPr id="10" name="Shape 7"/>
          <p:cNvSpPr/>
          <p:nvPr/>
        </p:nvSpPr>
        <p:spPr>
          <a:xfrm>
            <a:off x="6367462" y="4925854"/>
            <a:ext cx="7381875" cy="1140738"/>
          </a:xfrm>
          <a:prstGeom prst="roundRect">
            <a:avLst>
              <a:gd name="adj" fmla="val 7416"/>
            </a:avLst>
          </a:prstGeom>
          <a:solidFill>
            <a:srgbClr val="790709"/>
          </a:solidFill>
          <a:ln w="7620">
            <a:solidFill>
              <a:srgbClr val="922022"/>
            </a:solidFill>
            <a:prstDash val="solid"/>
          </a:ln>
        </p:spPr>
        <p:txBody>
          <a:bodyPr/>
          <a:lstStyle/>
          <a:p>
            <a:endParaRPr lang="de-DE"/>
          </a:p>
        </p:txBody>
      </p:sp>
      <p:sp>
        <p:nvSpPr>
          <p:cNvPr id="11" name="Text 8"/>
          <p:cNvSpPr/>
          <p:nvPr/>
        </p:nvSpPr>
        <p:spPr>
          <a:xfrm>
            <a:off x="6576417" y="5134808"/>
            <a:ext cx="2237899" cy="2797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Adaptive Processing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6576417" y="5535335"/>
            <a:ext cx="6963966" cy="322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Adaptive Thresholding and Vegetation Index.</a:t>
            </a:r>
            <a:endParaRPr lang="en-US" sz="1550" dirty="0"/>
          </a:p>
        </p:txBody>
      </p:sp>
      <p:sp>
        <p:nvSpPr>
          <p:cNvPr id="13" name="Shape 10"/>
          <p:cNvSpPr/>
          <p:nvPr/>
        </p:nvSpPr>
        <p:spPr>
          <a:xfrm>
            <a:off x="6367462" y="6267926"/>
            <a:ext cx="7381875" cy="1140738"/>
          </a:xfrm>
          <a:prstGeom prst="roundRect">
            <a:avLst>
              <a:gd name="adj" fmla="val 7416"/>
            </a:avLst>
          </a:prstGeom>
          <a:solidFill>
            <a:srgbClr val="790709"/>
          </a:solidFill>
          <a:ln w="7620">
            <a:solidFill>
              <a:srgbClr val="922022"/>
            </a:solidFill>
            <a:prstDash val="solid"/>
          </a:ln>
        </p:spPr>
        <p:txBody>
          <a:bodyPr/>
          <a:lstStyle/>
          <a:p>
            <a:endParaRPr lang="de-DE"/>
          </a:p>
        </p:txBody>
      </p:sp>
      <p:sp>
        <p:nvSpPr>
          <p:cNvPr id="14" name="Text 11"/>
          <p:cNvSpPr/>
          <p:nvPr/>
        </p:nvSpPr>
        <p:spPr>
          <a:xfrm>
            <a:off x="6576417" y="6476881"/>
            <a:ext cx="2237899" cy="2797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Refinement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6576417" y="6877407"/>
            <a:ext cx="6963966" cy="322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Morphological Operations for noise reduction.</a:t>
            </a:r>
            <a:endParaRPr lang="en-US" sz="155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887C0D0-3878-229A-F94F-DA1B330B1E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95822" y="7547967"/>
            <a:ext cx="2234578" cy="58110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02362" y="630436"/>
            <a:ext cx="6662618" cy="4138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6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Algorithm Workflow: Step-by-Step Processing</a:t>
            </a:r>
            <a:endParaRPr lang="en-US" sz="26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362" y="1342311"/>
            <a:ext cx="745093" cy="89404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770936" y="1491258"/>
            <a:ext cx="1655683" cy="2069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30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Image Input</a:t>
            </a:r>
            <a:endParaRPr lang="en-US" sz="1300" dirty="0"/>
          </a:p>
        </p:txBody>
      </p:sp>
      <p:sp>
        <p:nvSpPr>
          <p:cNvPr id="5" name="Text 2"/>
          <p:cNvSpPr/>
          <p:nvPr/>
        </p:nvSpPr>
        <p:spPr>
          <a:xfrm>
            <a:off x="1770936" y="1787485"/>
            <a:ext cx="12057102" cy="2384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Load aerial images</a:t>
            </a:r>
            <a:endParaRPr lang="en-US" sz="11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362" y="2236351"/>
            <a:ext cx="745093" cy="89404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770936" y="2385298"/>
            <a:ext cx="1655683" cy="2069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30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Color Conversion</a:t>
            </a:r>
            <a:endParaRPr lang="en-US" sz="1300" dirty="0"/>
          </a:p>
        </p:txBody>
      </p:sp>
      <p:sp>
        <p:nvSpPr>
          <p:cNvPr id="8" name="Text 4"/>
          <p:cNvSpPr/>
          <p:nvPr/>
        </p:nvSpPr>
        <p:spPr>
          <a:xfrm>
            <a:off x="1770936" y="2681526"/>
            <a:ext cx="12057102" cy="2384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RGB to HSV transformation</a:t>
            </a:r>
            <a:endParaRPr lang="en-US" sz="11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2362" y="3130391"/>
            <a:ext cx="745093" cy="89404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770936" y="3279338"/>
            <a:ext cx="1874163" cy="2069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30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Multi-Algorithm Detection</a:t>
            </a:r>
            <a:endParaRPr lang="en-US" sz="1300" dirty="0"/>
          </a:p>
        </p:txBody>
      </p:sp>
      <p:sp>
        <p:nvSpPr>
          <p:cNvPr id="11" name="Text 6"/>
          <p:cNvSpPr/>
          <p:nvPr/>
        </p:nvSpPr>
        <p:spPr>
          <a:xfrm>
            <a:off x="1770936" y="3575566"/>
            <a:ext cx="12057102" cy="2384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Apply all 7 methods</a:t>
            </a:r>
            <a:endParaRPr lang="en-US" sz="11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2362" y="4024432"/>
            <a:ext cx="745093" cy="894040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770936" y="4173379"/>
            <a:ext cx="1655683" cy="2069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30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Mask Combination</a:t>
            </a:r>
            <a:endParaRPr lang="en-US" sz="1300" dirty="0"/>
          </a:p>
        </p:txBody>
      </p:sp>
      <p:sp>
        <p:nvSpPr>
          <p:cNvPr id="14" name="Text 8"/>
          <p:cNvSpPr/>
          <p:nvPr/>
        </p:nvSpPr>
        <p:spPr>
          <a:xfrm>
            <a:off x="1770936" y="4469606"/>
            <a:ext cx="12057102" cy="2384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Combine results via OR logic</a:t>
            </a:r>
            <a:endParaRPr lang="en-US" sz="115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2362" y="4918472"/>
            <a:ext cx="745093" cy="894040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1770936" y="5067419"/>
            <a:ext cx="1655683" cy="2069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30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Post-Processing</a:t>
            </a:r>
            <a:endParaRPr lang="en-US" sz="1300" dirty="0"/>
          </a:p>
        </p:txBody>
      </p:sp>
      <p:sp>
        <p:nvSpPr>
          <p:cNvPr id="17" name="Text 10"/>
          <p:cNvSpPr/>
          <p:nvPr/>
        </p:nvSpPr>
        <p:spPr>
          <a:xfrm>
            <a:off x="1770936" y="5363647"/>
            <a:ext cx="12057102" cy="2384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Noise reduction, smoothing</a:t>
            </a:r>
            <a:endParaRPr lang="en-US" sz="1150" dirty="0"/>
          </a:p>
        </p:txBody>
      </p:sp>
      <p:pic>
        <p:nvPicPr>
          <p:cNvPr id="18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2362" y="5812512"/>
            <a:ext cx="745093" cy="894040"/>
          </a:xfrm>
          <a:prstGeom prst="rect">
            <a:avLst/>
          </a:prstGeom>
        </p:spPr>
      </p:pic>
      <p:sp>
        <p:nvSpPr>
          <p:cNvPr id="19" name="Text 11"/>
          <p:cNvSpPr/>
          <p:nvPr/>
        </p:nvSpPr>
        <p:spPr>
          <a:xfrm>
            <a:off x="1770936" y="5961459"/>
            <a:ext cx="1674614" cy="2069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30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Percentage Calculation</a:t>
            </a:r>
            <a:endParaRPr lang="en-US" sz="1300" dirty="0"/>
          </a:p>
        </p:txBody>
      </p:sp>
      <p:sp>
        <p:nvSpPr>
          <p:cNvPr id="20" name="Text 12"/>
          <p:cNvSpPr/>
          <p:nvPr/>
        </p:nvSpPr>
        <p:spPr>
          <a:xfrm>
            <a:off x="1770936" y="6257687"/>
            <a:ext cx="12057102" cy="2384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Green pixels vs. total</a:t>
            </a:r>
            <a:endParaRPr lang="en-US" sz="1150" dirty="0"/>
          </a:p>
        </p:txBody>
      </p:sp>
      <p:pic>
        <p:nvPicPr>
          <p:cNvPr id="21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2362" y="6706553"/>
            <a:ext cx="745093" cy="894040"/>
          </a:xfrm>
          <a:prstGeom prst="rect">
            <a:avLst/>
          </a:prstGeom>
        </p:spPr>
      </p:pic>
      <p:sp>
        <p:nvSpPr>
          <p:cNvPr id="22" name="Text 13"/>
          <p:cNvSpPr/>
          <p:nvPr/>
        </p:nvSpPr>
        <p:spPr>
          <a:xfrm>
            <a:off x="1770936" y="6855500"/>
            <a:ext cx="1655683" cy="2069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30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Visualization</a:t>
            </a:r>
            <a:endParaRPr lang="en-US" sz="1300" dirty="0"/>
          </a:p>
        </p:txBody>
      </p:sp>
      <p:sp>
        <p:nvSpPr>
          <p:cNvPr id="23" name="Text 14"/>
          <p:cNvSpPr/>
          <p:nvPr/>
        </p:nvSpPr>
        <p:spPr>
          <a:xfrm>
            <a:off x="1770936" y="7151727"/>
            <a:ext cx="12057102" cy="2384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Generate analysis charts</a:t>
            </a:r>
            <a:endParaRPr lang="en-US" sz="1150" dirty="0"/>
          </a:p>
        </p:txBody>
      </p:sp>
      <p:pic>
        <p:nvPicPr>
          <p:cNvPr id="1026" name="Picture 2" descr="Flowchart of green area detection process">
            <a:extLst>
              <a:ext uri="{FF2B5EF4-FFF2-40B4-BE49-F238E27FC236}">
                <a16:creationId xmlns:a16="http://schemas.microsoft.com/office/drawing/2014/main" id="{538197E1-8105-74E9-5A2A-B054242D66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9" b="14457"/>
          <a:stretch/>
        </p:blipFill>
        <p:spPr bwMode="auto">
          <a:xfrm>
            <a:off x="7944705" y="1357610"/>
            <a:ext cx="5551691" cy="5631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9CA091B8-A295-EB1F-4878-AB86A341711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395822" y="7547967"/>
            <a:ext cx="2234578" cy="58110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14030" y="639604"/>
            <a:ext cx="10442972" cy="6460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Before &amp; After Comparison: Visualizing Impact</a:t>
            </a:r>
            <a:endParaRPr lang="en-US" sz="4050" dirty="0"/>
          </a:p>
        </p:txBody>
      </p:sp>
      <p:sp>
        <p:nvSpPr>
          <p:cNvPr id="3" name="Text 1"/>
          <p:cNvSpPr/>
          <p:nvPr/>
        </p:nvSpPr>
        <p:spPr>
          <a:xfrm>
            <a:off x="814030" y="1867019"/>
            <a:ext cx="2584371" cy="323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Original Image</a:t>
            </a:r>
            <a:endParaRPr lang="en-US" sz="20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030" y="2451616"/>
            <a:ext cx="6217444" cy="4253984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606546" y="1867019"/>
            <a:ext cx="2584371" cy="323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Detection Results</a:t>
            </a:r>
            <a:endParaRPr lang="en-US" sz="20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6546" y="2451616"/>
            <a:ext cx="6217444" cy="425398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821651" y="7127200"/>
            <a:ext cx="13002339" cy="7443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Enhanced algorithm detected 15.8% vegetation versus 4.2% with basic RGB, successfully identifying light and seasonal vegetation while reducing false positives.</a:t>
            </a:r>
            <a:endParaRPr lang="en-US" sz="18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173E828-F946-0254-6877-A3AE6C5A41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6410" y="2440848"/>
            <a:ext cx="6217444" cy="428040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8E22078-639D-5235-086D-09A0A99DA1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98925" y="2451616"/>
            <a:ext cx="6225065" cy="433022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9FB60D8-4677-6850-D636-7A2CD59FBE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395822" y="7547967"/>
            <a:ext cx="2234578" cy="58110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81063" y="775216"/>
            <a:ext cx="7381875" cy="13287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200"/>
              </a:lnSpc>
              <a:buNone/>
            </a:pPr>
            <a:r>
              <a:rPr lang="en-US" sz="415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Technical Implementation: Powering the Analysis</a:t>
            </a:r>
            <a:endParaRPr lang="en-US" sz="41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1063" y="2504480"/>
            <a:ext cx="597932" cy="59793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718072" y="2604611"/>
            <a:ext cx="2657475" cy="332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Python</a:t>
            </a:r>
            <a:endParaRPr lang="en-US" sz="2050" dirty="0"/>
          </a:p>
        </p:txBody>
      </p:sp>
      <p:sp>
        <p:nvSpPr>
          <p:cNvPr id="6" name="Text 2"/>
          <p:cNvSpPr/>
          <p:nvPr/>
        </p:nvSpPr>
        <p:spPr>
          <a:xfrm>
            <a:off x="1718072" y="3080266"/>
            <a:ext cx="6544866" cy="3826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Core programming language</a:t>
            </a:r>
            <a:endParaRPr lang="en-US" sz="18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1063" y="3982998"/>
            <a:ext cx="597932" cy="59793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718072" y="4083129"/>
            <a:ext cx="2657475" cy="332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PIL/NumPy</a:t>
            </a:r>
            <a:endParaRPr lang="en-US" sz="2050" dirty="0"/>
          </a:p>
        </p:txBody>
      </p:sp>
      <p:sp>
        <p:nvSpPr>
          <p:cNvPr id="9" name="Text 4"/>
          <p:cNvSpPr/>
          <p:nvPr/>
        </p:nvSpPr>
        <p:spPr>
          <a:xfrm>
            <a:off x="1718072" y="4558784"/>
            <a:ext cx="6544866" cy="3826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Image processing and numerical computations</a:t>
            </a:r>
            <a:endParaRPr lang="en-US" sz="18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1063" y="5461516"/>
            <a:ext cx="597932" cy="59793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718072" y="5561648"/>
            <a:ext cx="2657475" cy="332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Matplotlib/SciPy</a:t>
            </a:r>
            <a:endParaRPr lang="en-US" sz="2050" dirty="0"/>
          </a:p>
        </p:txBody>
      </p:sp>
      <p:sp>
        <p:nvSpPr>
          <p:cNvPr id="12" name="Text 6"/>
          <p:cNvSpPr/>
          <p:nvPr/>
        </p:nvSpPr>
        <p:spPr>
          <a:xfrm>
            <a:off x="1718072" y="6037302"/>
            <a:ext cx="6544866" cy="3826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Visualization and advanced operations</a:t>
            </a:r>
            <a:endParaRPr lang="en-US" sz="1850" dirty="0"/>
          </a:p>
        </p:txBody>
      </p:sp>
      <p:sp>
        <p:nvSpPr>
          <p:cNvPr id="13" name="Text 7"/>
          <p:cNvSpPr/>
          <p:nvPr/>
        </p:nvSpPr>
        <p:spPr>
          <a:xfrm>
            <a:off x="881063" y="6688931"/>
            <a:ext cx="7381875" cy="7653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Key algorithms include HSV conversion, multi-threshold segmentation, morphological processing, and statistical reporting for robust analysis.</a:t>
            </a:r>
            <a:endParaRPr lang="en-US" sz="18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367462" y="727948"/>
            <a:ext cx="7381875" cy="11887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650"/>
              </a:lnSpc>
              <a:buNone/>
            </a:pPr>
            <a:r>
              <a:rPr lang="en-US" sz="37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Results &amp; Performance: Accuracy and Speed</a:t>
            </a:r>
            <a:endParaRPr lang="en-US" sz="3700" dirty="0"/>
          </a:p>
        </p:txBody>
      </p:sp>
      <p:sp>
        <p:nvSpPr>
          <p:cNvPr id="4" name="Text 1"/>
          <p:cNvSpPr/>
          <p:nvPr/>
        </p:nvSpPr>
        <p:spPr>
          <a:xfrm>
            <a:off x="6367462" y="2344579"/>
            <a:ext cx="3530441" cy="706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55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90%</a:t>
            </a:r>
            <a:endParaRPr lang="en-US" sz="5550" dirty="0"/>
          </a:p>
        </p:txBody>
      </p:sp>
      <p:sp>
        <p:nvSpPr>
          <p:cNvPr id="5" name="Text 2"/>
          <p:cNvSpPr/>
          <p:nvPr/>
        </p:nvSpPr>
        <p:spPr>
          <a:xfrm>
            <a:off x="6943844" y="3318153"/>
            <a:ext cx="2377678" cy="2971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Accuracy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6367462" y="3743682"/>
            <a:ext cx="3530441" cy="342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Enhanced Algorithm</a:t>
            </a:r>
            <a:endParaRPr lang="en-US" sz="1650" dirty="0"/>
          </a:p>
        </p:txBody>
      </p:sp>
      <p:sp>
        <p:nvSpPr>
          <p:cNvPr id="7" name="Text 4"/>
          <p:cNvSpPr/>
          <p:nvPr/>
        </p:nvSpPr>
        <p:spPr>
          <a:xfrm>
            <a:off x="10218896" y="2344579"/>
            <a:ext cx="3530441" cy="706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55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5s</a:t>
            </a:r>
            <a:endParaRPr lang="en-US" sz="5550" dirty="0"/>
          </a:p>
        </p:txBody>
      </p:sp>
      <p:sp>
        <p:nvSpPr>
          <p:cNvPr id="8" name="Text 5"/>
          <p:cNvSpPr/>
          <p:nvPr/>
        </p:nvSpPr>
        <p:spPr>
          <a:xfrm>
            <a:off x="10795278" y="3318153"/>
            <a:ext cx="2377678" cy="2971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Processing</a:t>
            </a:r>
            <a:endParaRPr lang="en-US" sz="1850" dirty="0"/>
          </a:p>
        </p:txBody>
      </p:sp>
      <p:sp>
        <p:nvSpPr>
          <p:cNvPr id="9" name="Text 6"/>
          <p:cNvSpPr/>
          <p:nvPr/>
        </p:nvSpPr>
        <p:spPr>
          <a:xfrm>
            <a:off x="10218896" y="3743682"/>
            <a:ext cx="3530441" cy="342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Per Image</a:t>
            </a:r>
            <a:endParaRPr lang="en-US" sz="1650" dirty="0"/>
          </a:p>
        </p:txBody>
      </p:sp>
      <p:sp>
        <p:nvSpPr>
          <p:cNvPr id="10" name="Text 7"/>
          <p:cNvSpPr/>
          <p:nvPr/>
        </p:nvSpPr>
        <p:spPr>
          <a:xfrm>
            <a:off x="8293179" y="4834890"/>
            <a:ext cx="3530441" cy="706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55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50+</a:t>
            </a:r>
            <a:endParaRPr lang="en-US" sz="5550" dirty="0"/>
          </a:p>
        </p:txBody>
      </p:sp>
      <p:sp>
        <p:nvSpPr>
          <p:cNvPr id="11" name="Text 8"/>
          <p:cNvSpPr/>
          <p:nvPr/>
        </p:nvSpPr>
        <p:spPr>
          <a:xfrm>
            <a:off x="8869561" y="5808464"/>
            <a:ext cx="2377678" cy="2971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Batch</a:t>
            </a:r>
            <a:endParaRPr lang="en-US" sz="1850" dirty="0"/>
          </a:p>
        </p:txBody>
      </p:sp>
      <p:sp>
        <p:nvSpPr>
          <p:cNvPr id="12" name="Text 9"/>
          <p:cNvSpPr/>
          <p:nvPr/>
        </p:nvSpPr>
        <p:spPr>
          <a:xfrm>
            <a:off x="8293179" y="6233993"/>
            <a:ext cx="3530441" cy="342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Images/Run</a:t>
            </a:r>
            <a:endParaRPr lang="en-US" sz="1650" dirty="0"/>
          </a:p>
        </p:txBody>
      </p:sp>
      <p:sp>
        <p:nvSpPr>
          <p:cNvPr id="13" name="Text 10"/>
          <p:cNvSpPr/>
          <p:nvPr/>
        </p:nvSpPr>
        <p:spPr>
          <a:xfrm>
            <a:off x="6367462" y="6817043"/>
            <a:ext cx="7381875" cy="6846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My enhanced algorithm boasts significantly improved accuracy over traditional methods, efficiently handling diverse vegetation types and lighting conditions.</a:t>
            </a:r>
            <a:endParaRPr lang="en-US" sz="165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4ABE904-24F4-E2BC-2A53-67DDA4F7AA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6811" y="1497341"/>
            <a:ext cx="4401164" cy="120031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24E5F99-3725-56C3-DBCA-518012C24E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323" y="2805572"/>
            <a:ext cx="6089797" cy="304232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1AB87F9-256D-3AF7-B612-97605116F2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95822" y="7547967"/>
            <a:ext cx="2234578" cy="58110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81063" y="1376124"/>
            <a:ext cx="11719679" cy="699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Real-World Applications: Impact Across Sectors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2338745" y="2578894"/>
            <a:ext cx="2797373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Urban Planning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81063" y="3079552"/>
            <a:ext cx="4255056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315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Green space monitoring</a:t>
            </a:r>
            <a:endParaRPr lang="en-US" sz="1950" dirty="0"/>
          </a:p>
        </p:txBody>
      </p:sp>
      <p:sp>
        <p:nvSpPr>
          <p:cNvPr id="5" name="Text 3"/>
          <p:cNvSpPr/>
          <p:nvPr/>
        </p:nvSpPr>
        <p:spPr>
          <a:xfrm>
            <a:off x="881063" y="3633430"/>
            <a:ext cx="4255056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50"/>
              </a:lnSpc>
              <a:buSzPct val="100000"/>
              <a:buChar char="•"/>
            </a:pPr>
            <a:r>
              <a:rPr lang="en-US" sz="19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Environmental assessments</a:t>
            </a:r>
            <a:endParaRPr lang="en-US" sz="1950" dirty="0"/>
          </a:p>
        </p:txBody>
      </p:sp>
      <p:sp>
        <p:nvSpPr>
          <p:cNvPr id="6" name="Text 4"/>
          <p:cNvSpPr/>
          <p:nvPr/>
        </p:nvSpPr>
        <p:spPr>
          <a:xfrm>
            <a:off x="881063" y="4124444"/>
            <a:ext cx="4255056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50"/>
              </a:lnSpc>
              <a:buSzPct val="100000"/>
              <a:buChar char="•"/>
            </a:pPr>
            <a:r>
              <a:rPr lang="en-US" sz="19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Smart city development</a:t>
            </a:r>
            <a:endParaRPr lang="en-US" sz="1950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3665" y="2914531"/>
            <a:ext cx="3603069" cy="3603069"/>
          </a:xfrm>
          <a:prstGeom prst="rect">
            <a:avLst/>
          </a:prstGeom>
        </p:spPr>
      </p:pic>
      <p:sp>
        <p:nvSpPr>
          <p:cNvPr id="8" name="Shape 5"/>
          <p:cNvSpPr/>
          <p:nvPr/>
        </p:nvSpPr>
        <p:spPr>
          <a:xfrm>
            <a:off x="5774293" y="3175159"/>
            <a:ext cx="629364" cy="629364"/>
          </a:xfrm>
          <a:prstGeom prst="roundRect">
            <a:avLst>
              <a:gd name="adj" fmla="val 1451442"/>
            </a:avLst>
          </a:prstGeom>
          <a:solidFill>
            <a:srgbClr val="790709"/>
          </a:solidFill>
          <a:ln w="15240">
            <a:solidFill>
              <a:srgbClr val="922022"/>
            </a:solidFill>
            <a:prstDash val="solid"/>
          </a:ln>
        </p:spPr>
        <p:txBody>
          <a:bodyPr/>
          <a:lstStyle/>
          <a:p>
            <a:endParaRPr lang="de-DE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7410" y="3312795"/>
            <a:ext cx="283131" cy="353973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9494282" y="2578894"/>
            <a:ext cx="3143964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Environmental Monitoring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9494282" y="3079552"/>
            <a:ext cx="4255056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Deforestation tracking</a:t>
            </a:r>
            <a:endParaRPr lang="en-US" sz="1950" dirty="0"/>
          </a:p>
        </p:txBody>
      </p:sp>
      <p:sp>
        <p:nvSpPr>
          <p:cNvPr id="12" name="Text 8"/>
          <p:cNvSpPr/>
          <p:nvPr/>
        </p:nvSpPr>
        <p:spPr>
          <a:xfrm>
            <a:off x="9494282" y="3633430"/>
            <a:ext cx="4255056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50"/>
              </a:lnSpc>
              <a:buSzPct val="100000"/>
              <a:buChar char="•"/>
            </a:pPr>
            <a:r>
              <a:rPr lang="en-US" sz="19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Ecosystem health</a:t>
            </a:r>
            <a:endParaRPr lang="en-US" sz="1950" dirty="0"/>
          </a:p>
        </p:txBody>
      </p:sp>
      <p:sp>
        <p:nvSpPr>
          <p:cNvPr id="13" name="Text 9"/>
          <p:cNvSpPr/>
          <p:nvPr/>
        </p:nvSpPr>
        <p:spPr>
          <a:xfrm>
            <a:off x="9494282" y="4124444"/>
            <a:ext cx="4255056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50"/>
              </a:lnSpc>
              <a:buSzPct val="100000"/>
              <a:buChar char="•"/>
            </a:pPr>
            <a:r>
              <a:rPr lang="en-US" sz="19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Climate change studies</a:t>
            </a:r>
            <a:endParaRPr lang="en-US" sz="1950" dirty="0"/>
          </a:p>
        </p:txBody>
      </p:sp>
      <p:pic>
        <p:nvPicPr>
          <p:cNvPr id="1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3665" y="2914531"/>
            <a:ext cx="3603069" cy="3603069"/>
          </a:xfrm>
          <a:prstGeom prst="rect">
            <a:avLst/>
          </a:prstGeom>
        </p:spPr>
      </p:pic>
      <p:sp>
        <p:nvSpPr>
          <p:cNvPr id="15" name="Shape 10"/>
          <p:cNvSpPr/>
          <p:nvPr/>
        </p:nvSpPr>
        <p:spPr>
          <a:xfrm>
            <a:off x="8226623" y="3175159"/>
            <a:ext cx="629364" cy="629364"/>
          </a:xfrm>
          <a:prstGeom prst="roundRect">
            <a:avLst>
              <a:gd name="adj" fmla="val 1451442"/>
            </a:avLst>
          </a:prstGeom>
          <a:solidFill>
            <a:srgbClr val="790709"/>
          </a:solidFill>
          <a:ln w="15240">
            <a:solidFill>
              <a:srgbClr val="922022"/>
            </a:solidFill>
            <a:prstDash val="solid"/>
          </a:ln>
        </p:spPr>
        <p:txBody>
          <a:bodyPr/>
          <a:lstStyle/>
          <a:p>
            <a:endParaRPr lang="de-DE"/>
          </a:p>
        </p:txBody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99740" y="3312795"/>
            <a:ext cx="283131" cy="353973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9494282" y="4904899"/>
            <a:ext cx="2797373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Agriculture</a:t>
            </a:r>
            <a:endParaRPr lang="en-US" sz="2200" dirty="0"/>
          </a:p>
        </p:txBody>
      </p:sp>
      <p:sp>
        <p:nvSpPr>
          <p:cNvPr id="18" name="Text 12"/>
          <p:cNvSpPr/>
          <p:nvPr/>
        </p:nvSpPr>
        <p:spPr>
          <a:xfrm>
            <a:off x="9494282" y="5405557"/>
            <a:ext cx="4255056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Crop coverage analysis</a:t>
            </a:r>
            <a:endParaRPr lang="en-US" sz="1950" dirty="0"/>
          </a:p>
        </p:txBody>
      </p:sp>
      <p:sp>
        <p:nvSpPr>
          <p:cNvPr id="19" name="Text 13"/>
          <p:cNvSpPr/>
          <p:nvPr/>
        </p:nvSpPr>
        <p:spPr>
          <a:xfrm>
            <a:off x="9494282" y="5959435"/>
            <a:ext cx="4255056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50"/>
              </a:lnSpc>
              <a:buSzPct val="100000"/>
              <a:buChar char="•"/>
            </a:pPr>
            <a:r>
              <a:rPr lang="en-US" sz="19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Land use optimization</a:t>
            </a:r>
            <a:endParaRPr lang="en-US" sz="1950" dirty="0"/>
          </a:p>
        </p:txBody>
      </p:sp>
      <p:sp>
        <p:nvSpPr>
          <p:cNvPr id="20" name="Text 14"/>
          <p:cNvSpPr/>
          <p:nvPr/>
        </p:nvSpPr>
        <p:spPr>
          <a:xfrm>
            <a:off x="9494282" y="6450449"/>
            <a:ext cx="4255056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50"/>
              </a:lnSpc>
              <a:buSzPct val="100000"/>
              <a:buChar char="•"/>
            </a:pPr>
            <a:r>
              <a:rPr lang="en-US" sz="19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Precision farming</a:t>
            </a:r>
            <a:endParaRPr lang="en-US" sz="1950" dirty="0"/>
          </a:p>
        </p:txBody>
      </p:sp>
      <p:pic>
        <p:nvPicPr>
          <p:cNvPr id="21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13665" y="2914531"/>
            <a:ext cx="3603069" cy="3603069"/>
          </a:xfrm>
          <a:prstGeom prst="rect">
            <a:avLst/>
          </a:prstGeom>
        </p:spPr>
      </p:pic>
      <p:sp>
        <p:nvSpPr>
          <p:cNvPr id="22" name="Shape 15"/>
          <p:cNvSpPr/>
          <p:nvPr/>
        </p:nvSpPr>
        <p:spPr>
          <a:xfrm>
            <a:off x="8226623" y="5627489"/>
            <a:ext cx="629364" cy="629364"/>
          </a:xfrm>
          <a:prstGeom prst="roundRect">
            <a:avLst>
              <a:gd name="adj" fmla="val 1451442"/>
            </a:avLst>
          </a:prstGeom>
          <a:solidFill>
            <a:srgbClr val="790709"/>
          </a:solidFill>
          <a:ln w="15240">
            <a:solidFill>
              <a:srgbClr val="922022"/>
            </a:solidFill>
            <a:prstDash val="solid"/>
          </a:ln>
        </p:spPr>
        <p:txBody>
          <a:bodyPr/>
          <a:lstStyle/>
          <a:p>
            <a:endParaRPr lang="de-DE"/>
          </a:p>
        </p:txBody>
      </p:sp>
      <p:pic>
        <p:nvPicPr>
          <p:cNvPr id="23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99740" y="5765125"/>
            <a:ext cx="283131" cy="353973"/>
          </a:xfrm>
          <a:prstGeom prst="rect">
            <a:avLst/>
          </a:prstGeom>
        </p:spPr>
      </p:pic>
      <p:sp>
        <p:nvSpPr>
          <p:cNvPr id="24" name="Text 16"/>
          <p:cNvSpPr/>
          <p:nvPr/>
        </p:nvSpPr>
        <p:spPr>
          <a:xfrm>
            <a:off x="2078117" y="5150406"/>
            <a:ext cx="3058001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Research &amp; Development</a:t>
            </a:r>
            <a:endParaRPr lang="en-US" sz="2200" dirty="0"/>
          </a:p>
        </p:txBody>
      </p:sp>
      <p:sp>
        <p:nvSpPr>
          <p:cNvPr id="25" name="Text 17"/>
          <p:cNvSpPr/>
          <p:nvPr/>
        </p:nvSpPr>
        <p:spPr>
          <a:xfrm>
            <a:off x="881063" y="5651063"/>
            <a:ext cx="4255056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315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Environmental datasets</a:t>
            </a:r>
            <a:endParaRPr lang="en-US" sz="1950" dirty="0"/>
          </a:p>
        </p:txBody>
      </p:sp>
      <p:sp>
        <p:nvSpPr>
          <p:cNvPr id="26" name="Text 18"/>
          <p:cNvSpPr/>
          <p:nvPr/>
        </p:nvSpPr>
        <p:spPr>
          <a:xfrm>
            <a:off x="881063" y="6204942"/>
            <a:ext cx="4255056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50"/>
              </a:lnSpc>
              <a:buSzPct val="100000"/>
              <a:buChar char="•"/>
            </a:pPr>
            <a:r>
              <a:rPr lang="en-US" sz="19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Academic studies</a:t>
            </a:r>
            <a:endParaRPr lang="en-US" sz="1950" dirty="0"/>
          </a:p>
        </p:txBody>
      </p:sp>
      <p:pic>
        <p:nvPicPr>
          <p:cNvPr id="27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13665" y="2914531"/>
            <a:ext cx="3603069" cy="3603069"/>
          </a:xfrm>
          <a:prstGeom prst="rect">
            <a:avLst/>
          </a:prstGeom>
        </p:spPr>
      </p:pic>
      <p:sp>
        <p:nvSpPr>
          <p:cNvPr id="28" name="Shape 19"/>
          <p:cNvSpPr/>
          <p:nvPr/>
        </p:nvSpPr>
        <p:spPr>
          <a:xfrm>
            <a:off x="5774293" y="5627489"/>
            <a:ext cx="629364" cy="629364"/>
          </a:xfrm>
          <a:prstGeom prst="roundRect">
            <a:avLst>
              <a:gd name="adj" fmla="val 1451442"/>
            </a:avLst>
          </a:prstGeom>
          <a:solidFill>
            <a:srgbClr val="790709"/>
          </a:solidFill>
          <a:ln w="15240">
            <a:solidFill>
              <a:srgbClr val="922022"/>
            </a:solidFill>
            <a:prstDash val="solid"/>
          </a:ln>
        </p:spPr>
        <p:txBody>
          <a:bodyPr/>
          <a:lstStyle/>
          <a:p>
            <a:endParaRPr lang="de-DE"/>
          </a:p>
        </p:txBody>
      </p:sp>
      <p:pic>
        <p:nvPicPr>
          <p:cNvPr id="2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47410" y="5765125"/>
            <a:ext cx="283131" cy="353973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AE6D5CD6-C41C-8645-927A-0721130BDF9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395822" y="7547967"/>
            <a:ext cx="2234578" cy="58110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348</Words>
  <Application>Microsoft Office PowerPoint</Application>
  <PresentationFormat>Custom</PresentationFormat>
  <Paragraphs>93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Barlow Medium</vt:lpstr>
      <vt:lpstr>Barlow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An Quang Nguyen</cp:lastModifiedBy>
  <cp:revision>2</cp:revision>
  <dcterms:created xsi:type="dcterms:W3CDTF">2025-06-07T20:06:50Z</dcterms:created>
  <dcterms:modified xsi:type="dcterms:W3CDTF">2025-06-08T03:32:44Z</dcterms:modified>
</cp:coreProperties>
</file>